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f9834e802774997" /><Relationship Type="http://schemas.openxmlformats.org/officeDocument/2006/relationships/extended-properties" Target="/docProps/app.xml" Id="R9f8f522f814b4281" /><Relationship Type="http://schemas.openxmlformats.org/officeDocument/2006/relationships/officeDocument" Target="/ppt/presentation.xml" Id="Rc1339fc1db8047c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7822bec4fdc4fa4"/>
  </p:sldMasterIdLst>
  <p:notesMasterIdLst>
    <p:notesMasterId xmlns:r="http://schemas.openxmlformats.org/officeDocument/2006/relationships" r:id="Rb3309cf8881b4a86"/>
  </p:notesMasterIdLst>
  <p:sldIdLst>
    <p:sldId xmlns:r="http://schemas.openxmlformats.org/officeDocument/2006/relationships" id="256" r:id="R089cac087b464472"/>
    <p:sldId xmlns:r="http://schemas.openxmlformats.org/officeDocument/2006/relationships" id="257" r:id="R247d624c58cb4843"/>
    <p:sldId xmlns:r="http://schemas.openxmlformats.org/officeDocument/2006/relationships" id="258" r:id="Rf4de57c14fbc4688"/>
    <p:sldId xmlns:r="http://schemas.openxmlformats.org/officeDocument/2006/relationships" id="259" r:id="R03db50fa11334d87"/>
    <p:sldId xmlns:r="http://schemas.openxmlformats.org/officeDocument/2006/relationships" id="260" r:id="R075401a16d0c4020"/>
    <p:sldId xmlns:r="http://schemas.openxmlformats.org/officeDocument/2006/relationships" id="261" r:id="R13cf4ec7a9534b47"/>
    <p:sldId xmlns:r="http://schemas.openxmlformats.org/officeDocument/2006/relationships" id="262" r:id="R717a04db37bf426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20fff37ae664e75" /><Relationship Type="http://schemas.openxmlformats.org/officeDocument/2006/relationships/slideMaster" Target="/ppt/slideMasters/slideMaster1.xml" Id="R97822bec4fdc4fa4" /><Relationship Type="http://schemas.openxmlformats.org/officeDocument/2006/relationships/notesMaster" Target="/ppt/notesMasters/notesMaster1.xml" Id="Rb3309cf8881b4a86" /><Relationship Type="http://schemas.openxmlformats.org/officeDocument/2006/relationships/presProps" Target="/ppt/presProps.xml" Id="Rcae35f9f31d14519" /><Relationship Type="http://schemas.openxmlformats.org/officeDocument/2006/relationships/tableStyles" Target="/ppt/tableStyles.xml" Id="R88ba179747f54acd" /><Relationship Type="http://schemas.openxmlformats.org/officeDocument/2006/relationships/slide" Target="/ppt/slides/slide1.xml" Id="R089cac087b464472" /><Relationship Type="http://schemas.openxmlformats.org/officeDocument/2006/relationships/slide" Target="/ppt/slides/slide2.xml" Id="R247d624c58cb4843" /><Relationship Type="http://schemas.openxmlformats.org/officeDocument/2006/relationships/slide" Target="/ppt/slides/slide3.xml" Id="Rf4de57c14fbc4688" /><Relationship Type="http://schemas.openxmlformats.org/officeDocument/2006/relationships/slide" Target="/ppt/slides/slide4.xml" Id="R03db50fa11334d87" /><Relationship Type="http://schemas.openxmlformats.org/officeDocument/2006/relationships/slide" Target="/ppt/slides/slide5.xml" Id="R075401a16d0c4020" /><Relationship Type="http://schemas.openxmlformats.org/officeDocument/2006/relationships/slide" Target="/ppt/slides/slide6.xml" Id="R13cf4ec7a9534b47" /><Relationship Type="http://schemas.openxmlformats.org/officeDocument/2006/relationships/slide" Target="/ppt/slides/slide7.xml" Id="R717a04db37bf426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ebfdd06735a43e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c36cec1c0f144ff" /><Relationship Type="http://schemas.openxmlformats.org/officeDocument/2006/relationships/notesMaster" Target="/ppt/notesMasters/notesMaster1.xml" Id="R2fb4d742e6a1422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98ea695a7674711" /><Relationship Type="http://schemas.openxmlformats.org/officeDocument/2006/relationships/notesMaster" Target="/ppt/notesMasters/notesMaster1.xml" Id="Rb8994aa3998445a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473a84d791f4175" /><Relationship Type="http://schemas.openxmlformats.org/officeDocument/2006/relationships/notesMaster" Target="/ppt/notesMasters/notesMaster1.xml" Id="R8311385173af48b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cfa6126535a4e59" /><Relationship Type="http://schemas.openxmlformats.org/officeDocument/2006/relationships/notesMaster" Target="/ppt/notesMasters/notesMaster1.xml" Id="R829242776c6c4e8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a9a2eb1362a4a53" /><Relationship Type="http://schemas.openxmlformats.org/officeDocument/2006/relationships/notesMaster" Target="/ppt/notesMasters/notesMaster1.xml" Id="Rdf589e3e368a438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da217a44df14e4e" /><Relationship Type="http://schemas.openxmlformats.org/officeDocument/2006/relationships/notesMaster" Target="/ppt/notesMasters/notesMaster1.xml" Id="Rba1824ae6255450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c06f2856c3941cf" /><Relationship Type="http://schemas.openxmlformats.org/officeDocument/2006/relationships/notesMaster" Target="/ppt/notesMasters/notesMaster1.xml" Id="R8d857bb3079647f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Illustrative photograph used on the Ibrahim Studio demo. Source: https://images.unsplash.com/photo-1517248135467-4c7edcad34c4. Not a real Ibrahim Studio client property.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Feature statements reflect the existing source routes. Demos are fictional and all business transactions are local simulations. Package scope is defined separately and does not include every demonstration feature.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Existing implementation source and demo routes at https://ibrahim-services-studio.rockyox34.chatgpt.site/demos/restaurant/interactive . Browser-local persistence. No real operational integration is implied.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conceptual restaurant. It is not a scan of a client venue. Live reservations, allergy information and operational policies need the restaurant’s approval.</a:t>
            </a:r>
          </a:p>
          <a:p xmlns:a="http://schemas.openxmlformats.org/drawingml/2006/main">
            <a:r>
              <a:t>Source: existing demo implementation and visible asset credits. AURA: https://sketchfab.com/3d-models/vr-apartment-fb1b717d457540129c6bf45315aa2612 CC BY 4.0. Furniture: https://github.com/KhronosGroup/glTF-Sample-Assets/tree/main/Models/SheenChair CC0 and /GlamVelvetSofa CC BY 4.0. Ferrari: https://sketchfab.com/models/57bf6cc56931426e87494f554df1dab6 CC BY 4.0. Cloud QA cannot verify live GPU rendering.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Ibrahim Studio proposed rate card, not a market average. Benchmarks reviewed 25 October 2026: https://www.webdesignerindia.in/packages/website-design-plans/</a:t>
            </a:r>
          </a:p>
          <a:p xmlns:a="http://schemas.openxmlformats.org/drawingml/2006/main">
            <a:r>
              <a:t>https://launchroom.in/pricing</a:t>
            </a:r>
          </a:p>
          <a:p xmlns:a="http://schemas.openxmlformats.org/drawingml/2006/main">
            <a:r>
              <a:t>https://www.studiokalex.com/blog/3d-website-cost-india-2026-pricing-guide</a:t>
            </a:r>
          </a:p>
          <a:p xmlns:a="http://schemas.openxmlformats.org/drawingml/2006/main">
            <a:r>
              <a:t>https://www.studiokalex.com/blog/3d-product-rendering-cost-india-2026-pricing-guide</a:t>
            </a:r>
          </a:p>
          <a:p xmlns:a="http://schemas.openxmlformats.org/drawingml/2006/main">
            <a:r>
              <a:t>Scope and fees match lib/studio.ts and the PDF guide.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Ibrahim Studio commercial guidelines. Location visits require owner permission and a capture plan. No guarantee of a perfect scan. See /terms and PDF for complete conditions. Terms do not waive statutory consumer rights.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Current deployment preserves owner-private access. Shareable domain access needs an explicit audience choice and DNS configuration. Studio contact form prepares a brief locally for the visitor to send through email. No server mail delivery is configured. Planned domain is not presented as a verified live URL.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a09f5ad1d484d65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04944757ebd4f7b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1a9b1bd05564d48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8cbda83608b418c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a8ad5d1f9bb44f1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ab21354d76e4da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DD2B4DB-AB67-40DB-8ECC-BF35F08805E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A5BCECB3-AADE-4DCC-A237-9358C09A4947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CEDB03E1-97CD-4930-BD26-A2AAE6ED077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E78A63B-14D5-4B75-AA28-433A5957569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2A46317D-CDED-4A87-98E9-8385DA2B360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FC8BEF30-C5FF-47F8-91A9-ACC9202CBEB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862192F5-F2D2-4587-9BC8-15F4F3ED6A5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811C80A6-259E-41E3-B75C-09AB64D30855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457A4F9-A959-4EE1-9BF9-75B270B358E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DCF4D782-315C-4E97-8B2C-9F65C346230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96a6b3aa6bc4548" /><Relationship Type="http://schemas.openxmlformats.org/officeDocument/2006/relationships/slideLayout" Target="/ppt/slideLayouts/slideLayout1.xml" Id="Rd332afca092b4ce9" /><Relationship Type="http://schemas.openxmlformats.org/officeDocument/2006/relationships/slideLayout" Target="/ppt/slideLayouts/slideLayout2.xml" Id="R85a96cfd3fe346dc" /><Relationship Type="http://schemas.openxmlformats.org/officeDocument/2006/relationships/slideLayout" Target="/ppt/slideLayouts/slideLayout3.xml" Id="R627a6321243949ff" /><Relationship Type="http://schemas.openxmlformats.org/officeDocument/2006/relationships/slideLayout" Target="/ppt/slideLayouts/slideLayout4.xml" Id="R1c60d55fb759439d" /><Relationship Type="http://schemas.openxmlformats.org/officeDocument/2006/relationships/slideLayout" Target="/ppt/slideLayouts/slideLayout5.xml" Id="R649e411838aa4caf" /><Relationship Type="http://schemas.openxmlformats.org/officeDocument/2006/relationships/slideLayout" Target="/ppt/slideLayouts/slideLayout6.xml" Id="Rc28e6e3d267941e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332afca092b4ce9"/>
    <p:sldLayoutId xmlns:r="http://schemas.openxmlformats.org/officeDocument/2006/relationships" id="2147483650" r:id="R85a96cfd3fe346dc"/>
    <p:sldLayoutId xmlns:r="http://schemas.openxmlformats.org/officeDocument/2006/relationships" id="2147483651" r:id="R627a6321243949ff"/>
    <p:sldLayoutId xmlns:r="http://schemas.openxmlformats.org/officeDocument/2006/relationships" id="2147483652" r:id="R1c60d55fb759439d"/>
    <p:sldLayoutId xmlns:r="http://schemas.openxmlformats.org/officeDocument/2006/relationships" id="2147483653" r:id="R649e411838aa4caf"/>
    <p:sldLayoutId xmlns:r="http://schemas.openxmlformats.org/officeDocument/2006/relationships" id="2147483654" r:id="Rc28e6e3d267941e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659dd5583ba4805" /><Relationship Type="http://schemas.openxmlformats.org/officeDocument/2006/relationships/image" Target="/ppt/media/image.jpeg" Id="R4cd8854f7d6b4c8d" /><Relationship Type="http://schemas.openxmlformats.org/officeDocument/2006/relationships/notesSlide" Target="/ppt/notesSlides/notesSlide1.xml" Id="Rc06ac15d3897477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13ee80047314046" /><Relationship Type="http://schemas.openxmlformats.org/officeDocument/2006/relationships/notesSlide" Target="/ppt/notesSlides/notesSlide2.xml" Id="Rb27d349fbae1406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bec34c4ef254660" /><Relationship Type="http://schemas.openxmlformats.org/officeDocument/2006/relationships/notesSlide" Target="/ppt/notesSlides/notesSlide3.xml" Id="R2a631beaa6914b4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a5fe4a2a9ac460e" /><Relationship Type="http://schemas.openxmlformats.org/officeDocument/2006/relationships/notesSlide" Target="/ppt/notesSlides/notesSlide4.xml" Id="R5dcb3a2acf97443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5de94c37d964ff1" /><Relationship Type="http://schemas.openxmlformats.org/officeDocument/2006/relationships/notesSlide" Target="/ppt/notesSlides/notesSlide5.xml" Id="R02f063c79c924ba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fd64274f7594526" /><Relationship Type="http://schemas.openxmlformats.org/officeDocument/2006/relationships/notesSlide" Target="/ppt/notesSlides/notesSlide6.xml" Id="Rec36ada3e2d64e0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3147652c9ee4b72" /><Relationship Type="http://schemas.openxmlformats.org/officeDocument/2006/relationships/hyperlink" Target="https://ibrahim-services-studio.rockyox34.chatgpt.site/contact" TargetMode="External" Id="R62cd789c6ef54a87" /><Relationship Type="http://schemas.openxmlformats.org/officeDocument/2006/relationships/notesSlide" Target="/ppt/notesSlides/notesSlide7.xml" Id="Re9a2b39aaa0b487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C302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BF6D30-42FE-4F06-AA84-C7E391FC0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476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425" b="1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1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1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1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1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1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1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1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1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1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D3DCC7"/>
                </a:solidFill>
                <a:latin typeface="DejaVu Sans"/>
                <a:ea typeface="DejaVu Sans"/>
                <a:cs typeface="DejaVu Sans"/>
              </a:rPr>
              <a:t>IBRAHIM STUDIO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4CBBF0-0BB4-42FA-8709-0CEF8528C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0"/>
            <a:ext cx="5429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42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42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42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42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42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42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42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42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42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42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42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pPr>
            <a:r>
              <a:rPr sz="4275" b="0">
                <a:solidFill>
                  <a:srgbClr val="F0ECE3"/>
                </a:solidFill>
                <a:latin typeface="DejaVu Sans"/>
                <a:ea typeface="DejaVu Sans"/>
                <a:cs typeface="DejaVu Sans"/>
              </a:rPr>
              <a:t>Restaurant websites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4AB97D-FD92-4675-BA24-502697EED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0"/>
            <a:ext cx="5095875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rPr>
              <a:t>A thoughtful path from first impression to a table request.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06D6F4-1806-470A-8E8C-1EF07D578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24525"/>
            <a:ext cx="5143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D3DCC7"/>
                </a:solidFill>
                <a:latin typeface="DejaVu Sans"/>
                <a:ea typeface="DejaVu Sans"/>
                <a:cs typeface="DejaVu Sans"/>
              </a:rPr>
              <a:t>Ember Table demonstration</a:t>
            </a:r>
          </a:p>
          <a:p xmlns:a="http://schemas.openxmlformats.org/drawingml/2006/main">
            <a:pPr>
              <a:defRPr sz="135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D3DCC7"/>
                </a:solidFill>
                <a:latin typeface="DejaVu Sans"/>
                <a:ea typeface="DejaVu Sans"/>
                <a:cs typeface="DejaVu Sans"/>
              </a:rPr>
              <a:t>25 October 2026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2FF68C-CB1D-4854-89A2-6BE0F79D12D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d8854f7d6b4c8d"/>
          <a:srcRect xmlns:a="http://schemas.openxmlformats.org/drawingml/2006/main" l="22677" t="0" r="2267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572250" y="0"/>
            <a:ext cx="561975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86144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0EC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C32F205-ED76-4868-B1DC-33CBEC758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"/>
            <a:ext cx="10820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Essential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901632-EDC8-46F4-BA2A-E1BB0C40E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82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rPr>
              <a:t>Ibrahim Studio   /   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15CACC-3E24-48FD-9E32-88399984D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19250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A clear business presence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2768CE-3D70-43C5-8A78-2360836FC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19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1ED372-1F40-4B8A-8A8A-26ABDD58F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2619375"/>
            <a:ext cx="60769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Menu categories and dish information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D2C855-6B27-42B5-8C88-00C21ED01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861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913082-5EA0-4364-9631-32E7A25D0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3686175"/>
            <a:ext cx="60769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Venue story, gallery and contact details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619A22-31E8-4C7C-8C60-CDCDBF5DD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529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733E907-7D18-4C5E-B407-F1EBC7B0C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4752975"/>
            <a:ext cx="60769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Reservation enquiry with clear policies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6A8AC0A-8700-49BF-BC52-F27179C06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667000"/>
            <a:ext cx="3143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B45C35"/>
                </a:solidFill>
                <a:latin typeface="DejaVu Sans"/>
                <a:ea typeface="DejaVu Sans"/>
                <a:cs typeface="DejaVu Sans"/>
              </a:rPr>
              <a:t>Production scope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E2613FB-3825-4C0C-8F27-31CF1C831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286125"/>
            <a:ext cx="314325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A real restaurant supplies its menu, authorised photos, dietary information, booking rules and a defined reservation provider.</a:t>
            </a:r>
          </a:p>
        </p:txBody>
      </p:sp>
    </p:spTree>
    <p:extLst>
      <p:ext uri="{BB962C8B-B14F-4D97-AF65-F5344CB8AC3E}">
        <p14:creationId xmlns:p14="http://schemas.microsoft.com/office/powerpoint/2010/main" val="148248368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0EC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D2718D-9099-48FE-BC9C-5ECC5F888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"/>
            <a:ext cx="10820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Interactive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FE5613-9897-4710-BC60-AF88F6A4E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82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rPr>
              <a:t>Ibrahim Studio   /   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DE2335-4380-4DD9-B6F2-43DF89E48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19250"/>
            <a:ext cx="1028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2850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Useful tools for choosing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1F1E24-5AB3-4228-8DB6-2FC6EACED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19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48A212-33BE-47EE-B63A-BAD9C048A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2619375"/>
            <a:ext cx="89344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Tasting selections and visual seating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5BA028-E9AF-4CF8-8485-DC342ED96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861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838ED0-B152-42E6-B4AE-66DFF1459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3686175"/>
            <a:ext cx="89344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Dish reviews, ratings and helpful votes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BF755B-6635-4954-81D6-4D240D169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529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A8A433-1328-4F26-90B3-62D76F7EC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4752975"/>
            <a:ext cx="89344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Local reservation and concern history</a:t>
            </a:r>
          </a:p>
        </p:txBody>
      </p:sp>
    </p:spTree>
    <p:extLst>
      <p:ext uri="{BB962C8B-B14F-4D97-AF65-F5344CB8AC3E}">
        <p14:creationId xmlns:p14="http://schemas.microsoft.com/office/powerpoint/2010/main" val="24706126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C302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599A2A-95B0-4964-9F39-BEC071BB9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"/>
            <a:ext cx="10820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pPr>
            <a:r>
              <a: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rPr>
              <a:t>3D Signature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30C742-2DF7-4B5A-96ED-5DD01B63D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82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rPr>
              <a:t>Ibrahim Studio   /   04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FCF145-9B6C-4F78-AECA-7659739AA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05000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F8337A-0C72-4A31-8126-003E2687D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1905000"/>
            <a:ext cx="61722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rPr>
              <a:t>Scroll from arrival into the dining room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20B29B-A867-4900-87A0-6DAC631AA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71800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6998BC-4D56-4B83-9BB6-BFB0A2FDF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2971800"/>
            <a:ext cx="61722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rPr>
              <a:t>Move the camera to a physical wall menu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26A9C2-032C-4B99-B4B8-34576C5ED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38600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B45C35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70D1DC-193E-4018-B3F1-2443B6F06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4038600"/>
            <a:ext cx="61722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0ECE3"/>
                </a:solidFill>
                <a:latin typeface="DejaVu Sans"/>
                <a:ea typeface="DejaVu Sans"/>
                <a:cs typeface="DejaVu Sans"/>
              </a:rPr>
              <a:t>Inspect dishes and select suitable tables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2389B12-3650-4354-9E01-A889B6942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1952625"/>
            <a:ext cx="3143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1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D9B58E"/>
                </a:solidFill>
                <a:latin typeface="DejaVu Sans"/>
                <a:ea typeface="DejaVu Sans"/>
                <a:cs typeface="DejaVu Sans"/>
              </a:rPr>
              <a:t>Model context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5E7A18E-D4AA-4DB1-A90F-F6B6F060E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571750"/>
            <a:ext cx="3143250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D3DCC7"/>
                </a:solidFill>
                <a:latin typeface="DejaVu Sans"/>
                <a:ea typeface="DejaVu Sans"/>
                <a:cs typeface="DejaVu Sans"/>
              </a:rPr>
              <a:t>Original conceptual restaurant. It is not a scan of a client venue. Live reservations, allergy information and operational policies need the restaurant’s approval.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B186ED-75F6-46A1-9A23-05345C58F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D3DCC7"/>
                </a:solidFill>
                <a:latin typeface="DejaVu Sans"/>
                <a:ea typeface="DejaVu Sans"/>
                <a:cs typeface="DejaVu Sans"/>
              </a:rPr>
              <a:t>WebGL quality depends on the device. A non-3D path remains available.</a:t>
            </a:r>
          </a:p>
        </p:txBody>
      </p:sp>
    </p:spTree>
    <p:extLst>
      <p:ext uri="{BB962C8B-B14F-4D97-AF65-F5344CB8AC3E}">
        <p14:creationId xmlns:p14="http://schemas.microsoft.com/office/powerpoint/2010/main" val="132498897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0EC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E37E94-3539-4BE4-9FD9-3355BF3BB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"/>
            <a:ext cx="10820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Scoped starting prices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3EFA83-E4EA-4EA4-87AD-872178470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82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rPr>
              <a:t>Ibrahim Studio   /   05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42C403-1458-4EB2-8DB7-C9217E2DC537}"/>
              </a:ext>
            </a:extLst>
          </p:cNvPr>
          <p:cNvGraphicFramePr/>
          <p:nvPr/>
        </p:nvGraphicFramePr>
        <p:xfrm>
          <a:off xmlns:a="http://schemas.openxmlformats.org/drawingml/2006/main" x="685800" y="1809750"/>
          <a:ext xmlns:a="http://schemas.openxmlformats.org/drawingml/2006/main" cx="10820400" cy="2667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286000"/>
                <a:gridCol w="3143250"/>
                <a:gridCol w="5391150"/>
              </a:tblGrid>
              <a:tr h="666750">
                <a:tc>
                  <a:txBody>
                    <a:bodyPr lIns="114300" tIns="114300" rIns="114300" bIns="114300"/>
                    <a:lstStyle/>
                    <a:p>
                      <a:r>
                        <a:rPr sz="1875" b="1">
                          <a:solidFill>
                            <a:srgbClr val="F0ECE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Edition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BEC6B4"/>
                      </a:solidFill>
                      <a:prstDash val="solid"/>
                    </a:lnL>
                    <a:lnR w="9525">
                      <a:solidFill>
                        <a:srgbClr val="BEC6B4"/>
                      </a:solidFill>
                      <a:prstDash val="solid"/>
                    </a:lnR>
                    <a:lnT w="9525">
                      <a:solidFill>
                        <a:srgbClr val="BEC6B4"/>
                      </a:solidFill>
                      <a:prstDash val="solid"/>
                    </a:lnT>
                    <a:lnB w="9525">
                      <a:solidFill>
                        <a:srgbClr val="BEC6B4"/>
                      </a:solidFill>
                      <a:prstDash val="solid"/>
                    </a:lnB>
                    <a:solidFill>
                      <a:srgbClr val="1C3026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1875" b="1">
                          <a:solidFill>
                            <a:srgbClr val="F0ECE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One-time build fee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BEC6B4"/>
                      </a:solidFill>
                      <a:prstDash val="solid"/>
                    </a:lnR>
                    <a:lnT w="9525">
                      <a:solidFill>
                        <a:srgbClr val="BEC6B4"/>
                      </a:solidFill>
                      <a:prstDash val="solid"/>
                    </a:lnT>
                    <a:lnB w="9525">
                      <a:solidFill>
                        <a:srgbClr val="BEC6B4"/>
                      </a:solidFill>
                      <a:prstDash val="solid"/>
                    </a:lnB>
                    <a:solidFill>
                      <a:srgbClr val="1C3026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1875" b="1">
                          <a:solidFill>
                            <a:srgbClr val="F0ECE3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Planning basis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BEC6B4"/>
                      </a:solidFill>
                      <a:prstDash val="solid"/>
                    </a:lnR>
                    <a:lnT w="9525">
                      <a:solidFill>
                        <a:srgbClr val="BEC6B4"/>
                      </a:solidFill>
                      <a:prstDash val="solid"/>
                    </a:lnT>
                    <a:lnB w="9525">
                      <a:solidFill>
                        <a:srgbClr val="BEC6B4"/>
                      </a:solidFill>
                      <a:prstDash val="solid"/>
                    </a:lnB>
                    <a:solidFill>
                      <a:srgbClr val="1C3026"/>
                    </a:solidFill>
                  </a:tcPr>
                </a:tc>
              </a:tr>
              <a:tr h="666750">
                <a:tc>
                  <a:txBody>
                    <a:bodyPr lIns="114300" tIns="114300" rIns="114300" bIns="114300"/>
                    <a:lstStyle/>
                    <a:p>
                      <a:r>
                        <a:rPr sz="1875" b="0">
                          <a:solidFill>
                            <a:srgbClr val="1C302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Essential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BEC6B4"/>
                      </a:solidFill>
                      <a:prstDash val="solid"/>
                    </a:lnL>
                    <a:lnR w="9525">
                      <a:solidFill>
                        <a:srgbClr val="BEC6B4"/>
                      </a:solidFill>
                      <a:prstDash val="solid"/>
                    </a:lnR>
                    <a:lnB w="9525">
                      <a:solidFill>
                        <a:srgbClr val="BEC6B4"/>
                      </a:solidFill>
                      <a:prstDash val="solid"/>
                    </a:lnB>
                    <a:solidFill>
                      <a:srgbClr val="F0ECE3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1875" b="0">
                          <a:solidFill>
                            <a:srgbClr val="1C302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INR 14,999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BEC6B4"/>
                      </a:solidFill>
                      <a:prstDash val="solid"/>
                    </a:lnR>
                    <a:lnB w="9525">
                      <a:solidFill>
                        <a:srgbClr val="BEC6B4"/>
                      </a:solidFill>
                      <a:prstDash val="solid"/>
                    </a:lnB>
                    <a:solidFill>
                      <a:srgbClr val="F0ECE3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1875" b="0">
                          <a:solidFill>
                            <a:srgbClr val="1C302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Supplied content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BEC6B4"/>
                      </a:solidFill>
                      <a:prstDash val="solid"/>
                    </a:lnR>
                    <a:lnB w="9525">
                      <a:solidFill>
                        <a:srgbClr val="BEC6B4"/>
                      </a:solidFill>
                      <a:prstDash val="solid"/>
                    </a:lnB>
                    <a:solidFill>
                      <a:srgbClr val="F0ECE3"/>
                    </a:solidFill>
                  </a:tcPr>
                </a:tc>
              </a:tr>
              <a:tr h="666750">
                <a:tc>
                  <a:txBody>
                    <a:bodyPr lIns="114300" tIns="114300" rIns="114300" bIns="114300"/>
                    <a:lstStyle/>
                    <a:p>
                      <a:r>
                        <a:rPr sz="1875" b="0">
                          <a:solidFill>
                            <a:srgbClr val="1C302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Interactive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BEC6B4"/>
                      </a:solidFill>
                      <a:prstDash val="solid"/>
                    </a:lnL>
                    <a:lnR w="9525">
                      <a:solidFill>
                        <a:srgbClr val="BEC6B4"/>
                      </a:solidFill>
                      <a:prstDash val="solid"/>
                    </a:lnR>
                    <a:lnB w="9525">
                      <a:solidFill>
                        <a:srgbClr val="BEC6B4"/>
                      </a:solidFill>
                      <a:prstDash val="solid"/>
                    </a:lnB>
                    <a:solidFill>
                      <a:srgbClr val="F0ECE3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1875" b="0">
                          <a:solidFill>
                            <a:srgbClr val="1C302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INR 34,999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BEC6B4"/>
                      </a:solidFill>
                      <a:prstDash val="solid"/>
                    </a:lnR>
                    <a:lnB w="9525">
                      <a:solidFill>
                        <a:srgbClr val="BEC6B4"/>
                      </a:solidFill>
                      <a:prstDash val="solid"/>
                    </a:lnB>
                    <a:solidFill>
                      <a:srgbClr val="F0ECE3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1875" b="0">
                          <a:solidFill>
                            <a:srgbClr val="1C302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One agreed workflow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BEC6B4"/>
                      </a:solidFill>
                      <a:prstDash val="solid"/>
                    </a:lnR>
                    <a:lnB w="9525">
                      <a:solidFill>
                        <a:srgbClr val="BEC6B4"/>
                      </a:solidFill>
                      <a:prstDash val="solid"/>
                    </a:lnB>
                    <a:solidFill>
                      <a:srgbClr val="F0ECE3"/>
                    </a:solidFill>
                  </a:tcPr>
                </a:tc>
              </a:tr>
              <a:tr h="666750">
                <a:tc>
                  <a:txBody>
                    <a:bodyPr lIns="114300" tIns="114300" rIns="114300" bIns="114300"/>
                    <a:lstStyle/>
                    <a:p>
                      <a:r>
                        <a:rPr sz="1875" b="0">
                          <a:solidFill>
                            <a:srgbClr val="1C302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3D Signature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BEC6B4"/>
                      </a:solidFill>
                      <a:prstDash val="solid"/>
                    </a:lnL>
                    <a:lnR w="9525">
                      <a:solidFill>
                        <a:srgbClr val="BEC6B4"/>
                      </a:solidFill>
                      <a:prstDash val="solid"/>
                    </a:lnR>
                    <a:lnB w="9525">
                      <a:solidFill>
                        <a:srgbClr val="BEC6B4"/>
                      </a:solidFill>
                      <a:prstDash val="solid"/>
                    </a:lnB>
                    <a:solidFill>
                      <a:srgbClr val="F0ECE3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1875" b="0">
                          <a:solidFill>
                            <a:srgbClr val="1C302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INR 1,49,999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BEC6B4"/>
                      </a:solidFill>
                      <a:prstDash val="solid"/>
                    </a:lnR>
                    <a:lnB w="9525">
                      <a:solidFill>
                        <a:srgbClr val="BEC6B4"/>
                      </a:solidFill>
                      <a:prstDash val="solid"/>
                    </a:lnB>
                    <a:solidFill>
                      <a:srgbClr val="F0ECE3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1875" b="0">
                          <a:solidFill>
                            <a:srgbClr val="1C302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Suitable supplied 3D assets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BEC6B4"/>
                      </a:solidFill>
                      <a:prstDash val="solid"/>
                    </a:lnR>
                    <a:lnB w="9525">
                      <a:solidFill>
                        <a:srgbClr val="BEC6B4"/>
                      </a:solidFill>
                      <a:prstDash val="solid"/>
                    </a:lnB>
                    <a:solidFill>
                      <a:srgbClr val="F0ECE3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510F93-FB99-4319-A945-3638A0CA2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10125"/>
            <a:ext cx="108204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One supplied venue model, up to five zones, wall-menu interaction and one enquiry flow.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2A9E63-5CDE-4FAF-B516-64CD1E873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0"/>
            <a:ext cx="10820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350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96355"/>
                </a:solidFill>
                <a:latin typeface="DejaVu Sans"/>
                <a:ea typeface="DejaVu Sans"/>
                <a:cs typeface="DejaVu Sans"/>
              </a:rPr>
              <a:t>Asset creation, visits, travel, paid services and applicable taxes are additional. Written scope controls the total. Prices reviewed 25 October 2026.</a:t>
            </a:r>
          </a:p>
        </p:txBody>
      </p:sp>
    </p:spTree>
    <p:extLst>
      <p:ext uri="{BB962C8B-B14F-4D97-AF65-F5344CB8AC3E}">
        <p14:creationId xmlns:p14="http://schemas.microsoft.com/office/powerpoint/2010/main" val="149312491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0EC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1B350B-16D7-4DC8-9D71-0C7A2F4EC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"/>
            <a:ext cx="10820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3600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The work behind the experience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30E596-D1E2-4667-A1A5-7A8CAFD27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82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96355"/>
                </a:solidFill>
                <a:latin typeface="DejaVu Sans"/>
                <a:ea typeface="DejaVu Sans"/>
                <a:cs typeface="DejaVu Sans"/>
              </a:rPr>
              <a:t>Ibrahim Studio   /   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8AEE273-AEF4-4D9C-94BE-6A0CA8136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62125"/>
            <a:ext cx="5143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3D production and site visits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E451D1-DF9B-415E-872D-0B0B67308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4857750" cy="2952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9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9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9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9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9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9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9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9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9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9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Half-day on site: INR 7,500</a:t>
            </a:r>
          </a:p>
          <a:p xmlns:a="http://schemas.openxmlformats.org/drawingml/2006/main">
            <a:pPr>
              <a:defRPr sz="19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Full-day on site: INR 12,500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950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Travel, scanner rental and specialist capture are separately approved. Models and reconstruction receive their own quote.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26E460-21C4-471D-BE1C-21CC91405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762125"/>
            <a:ext cx="476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A clear working agreement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B16B2D-2097-456A-A6B4-2EDFCC519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571750"/>
            <a:ext cx="4762500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40% kickoff, 40% prototype, 20% handover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Two consolidated revision rounds</a:t>
            </a:r>
          </a:p>
          <a:p xmlns:a="http://schemas.openxmlformats.org/drawingml/2006/main">
            <a:pPr>
              <a:def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30 days of agreed-scope defect fixes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C3026"/>
                </a:solidFill>
                <a:latin typeface="DejaVu Sans"/>
                <a:ea typeface="DejaVu Sans"/>
                <a:cs typeface="DejaVu Sans"/>
              </a:rPr>
              <a:t>Cancellation accounts for completed work and approved costs. Unearned balances are refundable under the agreement and applicable law.</a:t>
            </a:r>
          </a:p>
        </p:txBody>
      </p:sp>
    </p:spTree>
    <p:extLst>
      <p:ext uri="{BB962C8B-B14F-4D97-AF65-F5344CB8AC3E}">
        <p14:creationId xmlns:p14="http://schemas.microsoft.com/office/powerpoint/2010/main" val="60015012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1C302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177B94-73BA-4215-B843-973700F0F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"/>
            <a:ext cx="10820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pPr>
            <a:r>
              <a:rPr sz="3600" b="0">
                <a:solidFill>
                  <a:srgbClr val="F0ECE3"/>
                </a:solidFill>
                <a:latin typeface="DejaVu Sans"/>
                <a:ea typeface="DejaVu Sans"/>
                <a:cs typeface="DejaVu Sans"/>
              </a:rPr>
              <a:t>Your project brief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A0442C-7296-40D7-B839-27DDFB52D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82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C7D0BE"/>
                </a:solidFill>
                <a:latin typeface="DejaVu Sans"/>
                <a:ea typeface="DejaVu Sans"/>
                <a:cs typeface="DejaVu Sans"/>
              </a:rPr>
              <a:t>Ibrahim Studio   /   07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0492D54-2E24-4E15-A607-46CD8EC38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525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15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15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15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15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15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15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15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15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15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15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pPr>
            <a:r>
              <a:rPr sz="3150" b="0">
                <a:solidFill>
                  <a:srgbClr val="F0ECE3"/>
                </a:solidFill>
                <a:latin typeface="DejaVu Sans"/>
                <a:ea typeface="DejaVu Sans"/>
                <a:cs typeface="DejaVu Sans"/>
              </a:rPr>
              <a:t>Shaik Ibrahim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7D6593-A741-43FA-AECE-7327843DE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0"/>
            <a:ext cx="10382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400" b="0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0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0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0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0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0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0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0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0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0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D9B58E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D9B58E"/>
                </a:solidFill>
                <a:latin typeface="DejaVu Sans"/>
                <a:ea typeface="DejaVu Sans"/>
                <a:cs typeface="DejaVu Sans"/>
              </a:rPr>
              <a:t>contact@ibrahimshaik.com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917DA3-4FE2-475A-B487-2ECBF688E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67125"/>
            <a:ext cx="10382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rPr>
              <a:t>Share your business goal, target launch window and budget.</a:t>
            </a:r>
          </a:p>
          <a:p xmlns:a="http://schemas.openxmlformats.org/drawingml/2006/main">
            <a:pPr>
              <a:def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D3DCC7"/>
                </a:solidFill>
                <a:latin typeface="DejaVu Sans"/>
                <a:ea typeface="DejaVu Sans"/>
                <a:cs typeface="DejaVu Sans"/>
              </a:rPr>
              <a:t>For 3D, include existing models, plans and the location city.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9DEA2C-9772-4CE9-BFA2-D9DB80BC6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0"/>
            <a:ext cx="10382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F0ECE3"/>
                </a:solidFill>
                <a:latin typeface="DejaVu Sans"/>
                <a:ea typeface="DejaVu Sans"/>
                <a:cs typeface="DejaVu Sans"/>
              </a:defRPr>
            </a:pPr>
            <a:r>
              <a:rPr>
                <a:hlinkClick xmlns:r="http://schemas.openxmlformats.org/officeDocument/2006/relationships" r:id="R62cd789c6ef54a87"/>
              </a:rPr>
              <a:t>Explore demos and prepare an enquiry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9AC82D-F027-4FF7-BB10-FD0F18272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9775"/>
            <a:ext cx="10382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D3DCC7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D3DCC7"/>
                </a:solidFill>
                <a:latin typeface="DejaVu Sans"/>
                <a:ea typeface="DejaVu Sans"/>
                <a:cs typeface="DejaVu Sans"/>
              </a:rPr>
              <a:t>Future domain: services.ibrahimshaik.com. Publication and DNS setup are separate launch steps.</a:t>
            </a:r>
          </a:p>
        </p:txBody>
      </p:sp>
    </p:spTree>
    <p:extLst>
      <p:ext uri="{BB962C8B-B14F-4D97-AF65-F5344CB8AC3E}">
        <p14:creationId xmlns:p14="http://schemas.microsoft.com/office/powerpoint/2010/main" val="152465696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2026-10-24T19:47:26.4140000Z</dcterms:created>
  <dcterms:modified xsi:type="dcterms:W3CDTF">2026-10-24T19:47:26.4140000Z</dcterms:modified>
</coreProperties>
</file>